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44400" cy="7035800"/>
  <p:notesSz cx="9302750" cy="7016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0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5830" y="2181098"/>
            <a:ext cx="10492740" cy="147751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1660" y="3940048"/>
            <a:ext cx="8641079" cy="17589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7220" y="1618234"/>
            <a:ext cx="5369814" cy="46436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57365" y="1618234"/>
            <a:ext cx="5369814" cy="46436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21300" y="1028700"/>
            <a:ext cx="2692400" cy="1016000"/>
          </a:xfrm>
          <a:custGeom>
            <a:avLst/>
            <a:gdLst/>
            <a:ahLst/>
            <a:cxnLst/>
            <a:rect l="l" t="t" r="r" b="b"/>
            <a:pathLst>
              <a:path w="2692400" h="1016000">
                <a:moveTo>
                  <a:pt x="0" y="0"/>
                </a:moveTo>
                <a:lnTo>
                  <a:pt x="2692400" y="0"/>
                </a:lnTo>
                <a:lnTo>
                  <a:pt x="2692400" y="1016000"/>
                </a:lnTo>
                <a:lnTo>
                  <a:pt x="0" y="101600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21300" y="1028700"/>
            <a:ext cx="2692400" cy="1016000"/>
          </a:xfrm>
          <a:custGeom>
            <a:avLst/>
            <a:gdLst/>
            <a:ahLst/>
            <a:cxnLst/>
            <a:rect l="l" t="t" r="r" b="b"/>
            <a:pathLst>
              <a:path w="2692400" h="1016000">
                <a:moveTo>
                  <a:pt x="0" y="0"/>
                </a:moveTo>
                <a:lnTo>
                  <a:pt x="2692400" y="0"/>
                </a:lnTo>
                <a:lnTo>
                  <a:pt x="2692400" y="1016000"/>
                </a:lnTo>
                <a:lnTo>
                  <a:pt x="0" y="1016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7220" y="281431"/>
            <a:ext cx="11109959" cy="112572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220" y="1618234"/>
            <a:ext cx="11109959" cy="46436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7096" y="6543294"/>
            <a:ext cx="3950207" cy="3517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7220" y="6543294"/>
            <a:ext cx="2839212" cy="3517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7968" y="6543294"/>
            <a:ext cx="2839212" cy="3517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271000" y="2717800"/>
            <a:ext cx="1711413" cy="622300"/>
          </a:xfrm>
          <a:custGeom>
            <a:avLst/>
            <a:gdLst/>
            <a:ahLst/>
            <a:cxnLst/>
            <a:rect l="l" t="t" r="r" b="b"/>
            <a:pathLst>
              <a:path w="1711413" h="622300">
                <a:moveTo>
                  <a:pt x="0" y="0"/>
                </a:moveTo>
                <a:lnTo>
                  <a:pt x="1711413" y="0"/>
                </a:lnTo>
                <a:lnTo>
                  <a:pt x="1711413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74200" y="2823149"/>
            <a:ext cx="1388110" cy="4693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1500" spc="-10" dirty="0" smtClean="0">
                <a:latin typeface="Arial"/>
                <a:cs typeface="Arial"/>
              </a:rPr>
              <a:t>Director of </a:t>
            </a:r>
            <a:r>
              <a:rPr sz="1500" spc="-10" dirty="0" smtClean="0">
                <a:latin typeface="Arial"/>
                <a:cs typeface="Arial"/>
              </a:rPr>
              <a:t>Global</a:t>
            </a:r>
            <a:r>
              <a:rPr sz="1500" spc="-45" dirty="0" smtClean="0">
                <a:latin typeface="Arial"/>
                <a:cs typeface="Arial"/>
              </a:rPr>
              <a:t> </a:t>
            </a:r>
            <a:r>
              <a:rPr sz="1500" spc="-60" dirty="0" smtClean="0">
                <a:latin typeface="Arial"/>
                <a:cs typeface="Arial"/>
              </a:rPr>
              <a:t>Programs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11891" y="2717800"/>
            <a:ext cx="1711413" cy="622300"/>
          </a:xfrm>
          <a:custGeom>
            <a:avLst/>
            <a:gdLst/>
            <a:ahLst/>
            <a:cxnLst/>
            <a:rect l="l" t="t" r="r" b="b"/>
            <a:pathLst>
              <a:path w="1711413" h="622300">
                <a:moveTo>
                  <a:pt x="0" y="0"/>
                </a:moveTo>
                <a:lnTo>
                  <a:pt x="1711413" y="0"/>
                </a:lnTo>
                <a:lnTo>
                  <a:pt x="1711413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44228" y="2797789"/>
            <a:ext cx="1447165" cy="459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1454" marR="12700" indent="-199390">
              <a:lnSpc>
                <a:spcPct val="101200"/>
              </a:lnSpc>
            </a:pPr>
            <a:r>
              <a:rPr sz="1400" spc="-50" dirty="0" smtClean="0">
                <a:latin typeface="Arial"/>
                <a:cs typeface="Arial"/>
              </a:rPr>
              <a:t>Associate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30" dirty="0" smtClean="0">
                <a:latin typeface="Arial"/>
                <a:cs typeface="Arial"/>
              </a:rPr>
              <a:t>Director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30" dirty="0" smtClean="0">
                <a:latin typeface="Arial"/>
                <a:cs typeface="Arial"/>
              </a:rPr>
              <a:t>for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Extension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8800" y="4019303"/>
            <a:ext cx="1003300" cy="292988"/>
          </a:xfrm>
          <a:custGeom>
            <a:avLst/>
            <a:gdLst/>
            <a:ahLst/>
            <a:cxnLst/>
            <a:rect l="l" t="t" r="r" b="b"/>
            <a:pathLst>
              <a:path w="1003300" h="292988">
                <a:moveTo>
                  <a:pt x="0" y="0"/>
                </a:moveTo>
                <a:lnTo>
                  <a:pt x="1003300" y="0"/>
                </a:lnTo>
                <a:lnTo>
                  <a:pt x="1003300" y="292989"/>
                </a:lnTo>
                <a:lnTo>
                  <a:pt x="0" y="2929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6031" y="4070829"/>
            <a:ext cx="1065023" cy="2866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-30" dirty="0" smtClean="0">
                <a:latin typeface="Arial"/>
                <a:cs typeface="Arial"/>
              </a:rPr>
              <a:t>Area Farm Mgrs.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73847" y="2708180"/>
            <a:ext cx="1711413" cy="622300"/>
          </a:xfrm>
          <a:custGeom>
            <a:avLst/>
            <a:gdLst/>
            <a:ahLst/>
            <a:cxnLst/>
            <a:rect l="l" t="t" r="r" b="b"/>
            <a:pathLst>
              <a:path w="1711413" h="622300">
                <a:moveTo>
                  <a:pt x="0" y="0"/>
                </a:moveTo>
                <a:lnTo>
                  <a:pt x="1711413" y="0"/>
                </a:lnTo>
                <a:lnTo>
                  <a:pt x="1711413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06805" y="2830999"/>
            <a:ext cx="1509395" cy="391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1400" spc="-50" dirty="0" smtClean="0">
                <a:latin typeface="Arial"/>
                <a:cs typeface="Arial"/>
              </a:rPr>
              <a:t>Associate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Dean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400" spc="-55" dirty="0" smtClean="0">
                <a:latin typeface="Arial"/>
                <a:cs typeface="Arial"/>
              </a:rPr>
              <a:t>Research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110" dirty="0" smtClean="0">
                <a:latin typeface="Arial"/>
                <a:cs typeface="Arial"/>
              </a:rPr>
              <a:t>&amp;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lang="en-US" sz="1400" spc="5" dirty="0" smtClean="0">
                <a:latin typeface="Arial"/>
                <a:cs typeface="Arial"/>
              </a:rPr>
              <a:t>Admin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2091" y="2717800"/>
            <a:ext cx="1711413" cy="622300"/>
          </a:xfrm>
          <a:custGeom>
            <a:avLst/>
            <a:gdLst/>
            <a:ahLst/>
            <a:cxnLst/>
            <a:rect l="l" t="t" r="r" b="b"/>
            <a:pathLst>
              <a:path w="1711413" h="622300">
                <a:moveTo>
                  <a:pt x="0" y="0"/>
                </a:moveTo>
                <a:lnTo>
                  <a:pt x="1711413" y="0"/>
                </a:lnTo>
                <a:lnTo>
                  <a:pt x="1711413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92440" y="2792335"/>
            <a:ext cx="875030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400" spc="-25" dirty="0" smtClean="0">
                <a:latin typeface="Arial"/>
                <a:cs typeface="Arial"/>
              </a:rPr>
              <a:t>Director of </a:t>
            </a:r>
            <a:r>
              <a:rPr sz="1400" spc="-25" dirty="0" smtClean="0">
                <a:latin typeface="Arial"/>
                <a:cs typeface="Arial"/>
              </a:rPr>
              <a:t>Operations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25278" y="3994478"/>
            <a:ext cx="842553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767343" y="3992467"/>
            <a:ext cx="946150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000" spc="-10" dirty="0" smtClean="0">
                <a:latin typeface="Arial"/>
                <a:cs typeface="Arial"/>
              </a:rPr>
              <a:t>Center</a:t>
            </a:r>
            <a:r>
              <a:rPr lang="en-US" sz="1000" spc="-10" dirty="0" smtClean="0">
                <a:latin typeface="Arial"/>
                <a:cs typeface="Arial"/>
              </a:rPr>
              <a:t> of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Biotechnology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08189" y="3994478"/>
            <a:ext cx="878426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856404" y="3994150"/>
            <a:ext cx="765810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830">
              <a:lnSpc>
                <a:spcPct val="100000"/>
              </a:lnSpc>
            </a:pPr>
            <a:r>
              <a:rPr sz="1000" dirty="0" smtClean="0">
                <a:latin typeface="Arial"/>
                <a:cs typeface="Arial"/>
              </a:rPr>
              <a:t>Department </a:t>
            </a:r>
            <a:r>
              <a:rPr sz="1000" spc="15" dirty="0" smtClean="0">
                <a:latin typeface="Arial"/>
                <a:cs typeface="Arial"/>
              </a:rPr>
              <a:t>of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Human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55" dirty="0" smtClean="0">
                <a:latin typeface="Arial"/>
                <a:cs typeface="Arial"/>
              </a:rPr>
              <a:t>Sci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856085" y="4004827"/>
            <a:ext cx="856225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933888" y="3994150"/>
            <a:ext cx="768515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175">
              <a:lnSpc>
                <a:spcPct val="100000"/>
              </a:lnSpc>
            </a:pPr>
            <a:r>
              <a:rPr sz="1000" dirty="0" smtClean="0">
                <a:latin typeface="Arial"/>
                <a:cs typeface="Arial"/>
              </a:rPr>
              <a:t>Department </a:t>
            </a:r>
            <a:endParaRPr lang="en-US" sz="1000" dirty="0" smtClean="0">
              <a:latin typeface="Arial"/>
              <a:cs typeface="Arial"/>
            </a:endParaRPr>
          </a:p>
          <a:p>
            <a:pPr marL="12700" marR="12700" indent="3175">
              <a:lnSpc>
                <a:spcPct val="100000"/>
              </a:lnSpc>
            </a:pPr>
            <a:r>
              <a:rPr sz="1000" spc="15" dirty="0" smtClean="0">
                <a:latin typeface="Arial"/>
                <a:cs typeface="Arial"/>
              </a:rPr>
              <a:t>of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Adv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Tech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57500" y="4013200"/>
            <a:ext cx="927100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25457" y="3994150"/>
            <a:ext cx="781685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5085">
              <a:lnSpc>
                <a:spcPct val="100000"/>
              </a:lnSpc>
            </a:pPr>
            <a:r>
              <a:rPr sz="1000" dirty="0" smtClean="0">
                <a:latin typeface="Arial"/>
                <a:cs typeface="Arial"/>
              </a:rPr>
              <a:t>Department </a:t>
            </a:r>
            <a:r>
              <a:rPr sz="1000" spc="15" dirty="0" smtClean="0">
                <a:latin typeface="Arial"/>
                <a:cs typeface="Arial"/>
              </a:rPr>
              <a:t>of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Agriculture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25600" y="4013200"/>
            <a:ext cx="1003300" cy="292988"/>
          </a:xfrm>
          <a:custGeom>
            <a:avLst/>
            <a:gdLst/>
            <a:ahLst/>
            <a:cxnLst/>
            <a:rect l="l" t="t" r="r" b="b"/>
            <a:pathLst>
              <a:path w="1003300" h="292988">
                <a:moveTo>
                  <a:pt x="0" y="0"/>
                </a:moveTo>
                <a:lnTo>
                  <a:pt x="1003300" y="0"/>
                </a:lnTo>
                <a:lnTo>
                  <a:pt x="1003300" y="292989"/>
                </a:lnTo>
                <a:lnTo>
                  <a:pt x="0" y="2929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729955" y="4064443"/>
            <a:ext cx="79502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-10" dirty="0" smtClean="0">
                <a:latin typeface="Arial"/>
                <a:cs typeface="Arial"/>
              </a:rPr>
              <a:t>Admin. Asst</a:t>
            </a:r>
            <a:r>
              <a:rPr lang="en-US"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6100" y="4507613"/>
            <a:ext cx="1003300" cy="292988"/>
          </a:xfrm>
          <a:custGeom>
            <a:avLst/>
            <a:gdLst/>
            <a:ahLst/>
            <a:cxnLst/>
            <a:rect l="l" t="t" r="r" b="b"/>
            <a:pathLst>
              <a:path w="1003300" h="292988">
                <a:moveTo>
                  <a:pt x="0" y="0"/>
                </a:moveTo>
                <a:lnTo>
                  <a:pt x="1003300" y="0"/>
                </a:lnTo>
                <a:lnTo>
                  <a:pt x="1003300" y="292989"/>
                </a:lnTo>
                <a:lnTo>
                  <a:pt x="0" y="2929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76030" y="4552753"/>
            <a:ext cx="973370" cy="1978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10" dirty="0" smtClean="0">
                <a:latin typeface="Arial"/>
                <a:cs typeface="Arial"/>
              </a:rPr>
              <a:t>Farm </a:t>
            </a:r>
            <a:r>
              <a:rPr sz="1100" spc="10" dirty="0" smtClean="0">
                <a:latin typeface="Arial"/>
                <a:cs typeface="Arial"/>
              </a:rPr>
              <a:t>Workers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966692" y="5239371"/>
            <a:ext cx="1117600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028577" y="5244157"/>
            <a:ext cx="875665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070" marR="12700" indent="-167005">
              <a:lnSpc>
                <a:spcPct val="100000"/>
              </a:lnSpc>
            </a:pPr>
            <a:r>
              <a:rPr sz="1000" spc="-50" dirty="0" smtClean="0">
                <a:latin typeface="Arial"/>
                <a:cs typeface="Arial"/>
              </a:rPr>
              <a:t>Sponsored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35" dirty="0" smtClean="0">
                <a:latin typeface="Arial"/>
                <a:cs typeface="Arial"/>
              </a:rPr>
              <a:t>Prog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Directors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722565" y="5247440"/>
            <a:ext cx="1117600" cy="292100"/>
          </a:xfrm>
          <a:custGeom>
            <a:avLst/>
            <a:gdLst/>
            <a:ahLst/>
            <a:cxnLst/>
            <a:rect l="l" t="t" r="r" b="b"/>
            <a:pathLst>
              <a:path w="1117600" h="292100">
                <a:moveTo>
                  <a:pt x="0" y="0"/>
                </a:moveTo>
                <a:lnTo>
                  <a:pt x="1117600" y="0"/>
                </a:lnTo>
                <a:lnTo>
                  <a:pt x="11176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788153" y="5260491"/>
            <a:ext cx="962025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49225">
              <a:lnSpc>
                <a:spcPct val="100000"/>
              </a:lnSpc>
            </a:pPr>
            <a:r>
              <a:rPr sz="1000" spc="-5" dirty="0" smtClean="0">
                <a:latin typeface="Arial"/>
                <a:cs typeface="Arial"/>
              </a:rPr>
              <a:t>Experiment </a:t>
            </a:r>
            <a:r>
              <a:rPr sz="1000" spc="-10" dirty="0" smtClean="0">
                <a:latin typeface="Arial"/>
                <a:cs typeface="Arial"/>
              </a:rPr>
              <a:t>Station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Directors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492753" y="5247755"/>
            <a:ext cx="1041400" cy="292100"/>
          </a:xfrm>
          <a:custGeom>
            <a:avLst/>
            <a:gdLst/>
            <a:ahLst/>
            <a:cxnLst/>
            <a:rect l="l" t="t" r="r" b="b"/>
            <a:pathLst>
              <a:path w="1041400" h="292100">
                <a:moveTo>
                  <a:pt x="0" y="0"/>
                </a:moveTo>
                <a:lnTo>
                  <a:pt x="1041400" y="0"/>
                </a:lnTo>
                <a:lnTo>
                  <a:pt x="10414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492753" y="5309572"/>
            <a:ext cx="985879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4154" marR="12700" indent="-211454" algn="ctr">
              <a:lnSpc>
                <a:spcPct val="100000"/>
              </a:lnSpc>
            </a:pPr>
            <a:r>
              <a:rPr sz="1000" spc="-55" dirty="0" smtClean="0">
                <a:latin typeface="Arial"/>
                <a:cs typeface="Arial"/>
              </a:rPr>
              <a:t>Research</a:t>
            </a:r>
            <a:r>
              <a:rPr lang="en-US" sz="1000" spc="-30" dirty="0" smtClean="0">
                <a:latin typeface="Arial"/>
                <a:cs typeface="Arial"/>
              </a:rPr>
              <a:t> C</a:t>
            </a:r>
            <a:r>
              <a:rPr sz="1000" spc="-25" dirty="0" smtClean="0">
                <a:latin typeface="Arial"/>
                <a:cs typeface="Arial"/>
              </a:rPr>
              <a:t>enters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 flipV="1">
            <a:off x="10388599" y="4029667"/>
            <a:ext cx="270561" cy="45719"/>
          </a:xfrm>
          <a:custGeom>
            <a:avLst/>
            <a:gdLst/>
            <a:ahLst/>
            <a:cxnLst/>
            <a:rect l="l" t="t" r="r" b="b"/>
            <a:pathLst>
              <a:path w="349262" h="10642">
                <a:moveTo>
                  <a:pt x="349262" y="10642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19321" y="2056571"/>
            <a:ext cx="2989037" cy="647985"/>
          </a:xfrm>
          <a:custGeom>
            <a:avLst/>
            <a:gdLst/>
            <a:ahLst/>
            <a:cxnLst/>
            <a:rect l="l" t="t" r="r" b="b"/>
            <a:pathLst>
              <a:path w="2699575" h="818832">
                <a:moveTo>
                  <a:pt x="2699575" y="0"/>
                </a:moveTo>
                <a:lnTo>
                  <a:pt x="0" y="818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92320" y="2053790"/>
            <a:ext cx="70755" cy="658903"/>
          </a:xfrm>
          <a:custGeom>
            <a:avLst/>
            <a:gdLst/>
            <a:ahLst/>
            <a:cxnLst/>
            <a:rect l="l" t="t" r="r" b="b"/>
            <a:pathLst>
              <a:path w="643305" h="659460">
                <a:moveTo>
                  <a:pt x="643305" y="0"/>
                </a:moveTo>
                <a:lnTo>
                  <a:pt x="0" y="659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49537" y="2054922"/>
            <a:ext cx="159530" cy="659661"/>
          </a:xfrm>
          <a:custGeom>
            <a:avLst/>
            <a:gdLst/>
            <a:ahLst/>
            <a:cxnLst/>
            <a:rect l="l" t="t" r="r" b="b"/>
            <a:pathLst>
              <a:path w="484911" h="657771">
                <a:moveTo>
                  <a:pt x="0" y="0"/>
                </a:moveTo>
                <a:lnTo>
                  <a:pt x="484911" y="65777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56762" y="2049730"/>
            <a:ext cx="1542834" cy="665556"/>
          </a:xfrm>
          <a:custGeom>
            <a:avLst/>
            <a:gdLst/>
            <a:ahLst/>
            <a:cxnLst/>
            <a:rect l="l" t="t" r="r" b="b"/>
            <a:pathLst>
              <a:path w="1542834" h="665556">
                <a:moveTo>
                  <a:pt x="0" y="0"/>
                </a:moveTo>
                <a:lnTo>
                  <a:pt x="1542834" y="66555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347496" y="4322857"/>
            <a:ext cx="1315852" cy="567739"/>
          </a:xfrm>
          <a:custGeom>
            <a:avLst/>
            <a:gdLst/>
            <a:ahLst/>
            <a:cxnLst/>
            <a:rect l="l" t="t" r="r" b="b"/>
            <a:pathLst>
              <a:path w="1257300" h="317500">
                <a:moveTo>
                  <a:pt x="0" y="0"/>
                </a:moveTo>
                <a:lnTo>
                  <a:pt x="1257300" y="0"/>
                </a:lnTo>
                <a:lnTo>
                  <a:pt x="1257300" y="317500"/>
                </a:lnTo>
                <a:lnTo>
                  <a:pt x="0" y="3175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225197" y="5004327"/>
            <a:ext cx="1066165" cy="32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5430" marR="12700" indent="-253365">
              <a:lnSpc>
                <a:spcPct val="100000"/>
              </a:lnSpc>
            </a:pPr>
            <a:r>
              <a:rPr sz="1000" spc="-30" dirty="0" smtClean="0">
                <a:latin typeface="Arial"/>
                <a:cs typeface="Arial"/>
              </a:rPr>
              <a:t>Regional </a:t>
            </a:r>
            <a:r>
              <a:rPr sz="1000" spc="110" dirty="0" smtClean="0">
                <a:latin typeface="Arial"/>
                <a:cs typeface="Arial"/>
              </a:rPr>
              <a:t>&amp;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County </a:t>
            </a:r>
            <a:r>
              <a:rPr sz="1000" spc="-35" dirty="0" smtClean="0">
                <a:latin typeface="Arial"/>
                <a:cs typeface="Arial"/>
              </a:rPr>
              <a:t>Personnel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152310" y="3345534"/>
            <a:ext cx="404075" cy="668337"/>
          </a:xfrm>
          <a:custGeom>
            <a:avLst/>
            <a:gdLst/>
            <a:ahLst/>
            <a:cxnLst/>
            <a:rect l="l" t="t" r="r" b="b"/>
            <a:pathLst>
              <a:path w="404075" h="668337">
                <a:moveTo>
                  <a:pt x="404075" y="0"/>
                </a:moveTo>
                <a:lnTo>
                  <a:pt x="0" y="6683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54231" y="3346119"/>
            <a:ext cx="221843" cy="661060"/>
          </a:xfrm>
          <a:custGeom>
            <a:avLst/>
            <a:gdLst/>
            <a:ahLst/>
            <a:cxnLst/>
            <a:rect l="l" t="t" r="r" b="b"/>
            <a:pathLst>
              <a:path w="221843" h="661060">
                <a:moveTo>
                  <a:pt x="0" y="0"/>
                </a:moveTo>
                <a:lnTo>
                  <a:pt x="221843" y="6610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51725" y="4318637"/>
            <a:ext cx="4749" cy="182625"/>
          </a:xfrm>
          <a:custGeom>
            <a:avLst/>
            <a:gdLst/>
            <a:ahLst/>
            <a:cxnLst/>
            <a:rect l="l" t="t" r="r" b="b"/>
            <a:pathLst>
              <a:path w="4749" h="182625">
                <a:moveTo>
                  <a:pt x="4749" y="0"/>
                </a:moveTo>
                <a:lnTo>
                  <a:pt x="0" y="1826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69073" y="2729006"/>
            <a:ext cx="1527100" cy="597967"/>
          </a:xfrm>
          <a:custGeom>
            <a:avLst/>
            <a:gdLst/>
            <a:ahLst/>
            <a:cxnLst/>
            <a:rect l="l" t="t" r="r" b="b"/>
            <a:pathLst>
              <a:path w="1028700" h="266700">
                <a:moveTo>
                  <a:pt x="0" y="0"/>
                </a:moveTo>
                <a:lnTo>
                  <a:pt x="1028700" y="0"/>
                </a:lnTo>
                <a:lnTo>
                  <a:pt x="1028700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25709" y="6507596"/>
            <a:ext cx="3086100" cy="25400"/>
          </a:xfrm>
          <a:custGeom>
            <a:avLst/>
            <a:gdLst/>
            <a:ahLst/>
            <a:cxnLst/>
            <a:rect l="l" t="t" r="r" b="b"/>
            <a:pathLst>
              <a:path w="3086100" h="25400">
                <a:moveTo>
                  <a:pt x="0" y="0"/>
                </a:moveTo>
                <a:lnTo>
                  <a:pt x="2209800" y="12700"/>
                </a:lnTo>
                <a:lnTo>
                  <a:pt x="3086100" y="254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886416" y="6252626"/>
            <a:ext cx="3076984" cy="673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Date:</a:t>
            </a:r>
            <a:r>
              <a:rPr lang="en-US" sz="1200" spc="-10" dirty="0" smtClean="0">
                <a:latin typeface="Arial"/>
                <a:cs typeface="Arial"/>
              </a:rPr>
              <a:t> 6/1/2020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6"/>
              </a:spcBef>
            </a:pPr>
            <a:endParaRPr sz="900" dirty="0"/>
          </a:p>
          <a:p>
            <a:pPr marL="12700" marR="411480">
              <a:lnSpc>
                <a:spcPts val="1400"/>
              </a:lnSpc>
            </a:pPr>
            <a:r>
              <a:rPr sz="1200" spc="-25" dirty="0" smtClean="0">
                <a:latin typeface="Arial"/>
                <a:cs typeface="Arial"/>
              </a:rPr>
              <a:t>Edmund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25" dirty="0" smtClean="0">
                <a:latin typeface="Arial"/>
                <a:cs typeface="Arial"/>
              </a:rPr>
              <a:t>Buckner,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Ph.D.,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40" dirty="0" smtClean="0">
                <a:latin typeface="Arial"/>
                <a:cs typeface="Arial"/>
              </a:rPr>
              <a:t>Dean</a:t>
            </a:r>
            <a:r>
              <a:rPr sz="1200" spc="-20" dirty="0" smtClean="0">
                <a:latin typeface="Arial"/>
                <a:cs typeface="Arial"/>
              </a:rPr>
              <a:t> </a:t>
            </a:r>
            <a:endParaRPr lang="en-US" sz="1200" spc="-20" dirty="0" smtClean="0">
              <a:latin typeface="Arial"/>
              <a:cs typeface="Arial"/>
            </a:endParaRPr>
          </a:p>
          <a:p>
            <a:pPr marL="12700" marR="411480">
              <a:lnSpc>
                <a:spcPts val="1400"/>
              </a:lnSpc>
            </a:pPr>
            <a:r>
              <a:rPr sz="1200" spc="25" dirty="0" smtClean="0">
                <a:latin typeface="Arial"/>
                <a:cs typeface="Arial"/>
              </a:rPr>
              <a:t>Director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20" dirty="0" smtClean="0">
                <a:latin typeface="Arial"/>
                <a:cs typeface="Arial"/>
              </a:rPr>
              <a:t>of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30" dirty="0" smtClean="0">
                <a:latin typeface="Arial"/>
                <a:cs typeface="Arial"/>
              </a:rPr>
              <a:t>Land</a:t>
            </a:r>
            <a:r>
              <a:rPr sz="1200" spc="-15" dirty="0" smtClean="0">
                <a:latin typeface="Arial"/>
                <a:cs typeface="Arial"/>
              </a:rPr>
              <a:t>-</a:t>
            </a:r>
            <a:r>
              <a:rPr sz="1200" spc="10" dirty="0" smtClean="0">
                <a:latin typeface="Arial"/>
                <a:cs typeface="Arial"/>
              </a:rPr>
              <a:t>Grant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50" dirty="0" smtClean="0">
                <a:latin typeface="Arial"/>
                <a:cs typeface="Arial"/>
              </a:rPr>
              <a:t>Programs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3" name="object 17"/>
          <p:cNvSpPr/>
          <p:nvPr/>
        </p:nvSpPr>
        <p:spPr>
          <a:xfrm>
            <a:off x="9097606" y="3793829"/>
            <a:ext cx="1283415" cy="479026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17"/>
          <p:cNvSpPr/>
          <p:nvPr/>
        </p:nvSpPr>
        <p:spPr>
          <a:xfrm>
            <a:off x="2857500" y="4501262"/>
            <a:ext cx="87617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TextBox 85"/>
          <p:cNvSpPr txBox="1"/>
          <p:nvPr/>
        </p:nvSpPr>
        <p:spPr>
          <a:xfrm>
            <a:off x="2847844" y="4491311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Faculty and Staff</a:t>
            </a:r>
            <a:endParaRPr lang="en-US" sz="900" dirty="0"/>
          </a:p>
        </p:txBody>
      </p:sp>
      <p:sp>
        <p:nvSpPr>
          <p:cNvPr id="93" name="object 17"/>
          <p:cNvSpPr/>
          <p:nvPr/>
        </p:nvSpPr>
        <p:spPr>
          <a:xfrm>
            <a:off x="3821225" y="4493001"/>
            <a:ext cx="87617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TextBox 93"/>
          <p:cNvSpPr txBox="1"/>
          <p:nvPr/>
        </p:nvSpPr>
        <p:spPr>
          <a:xfrm>
            <a:off x="3765682" y="450912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Faculty and Staff</a:t>
            </a:r>
            <a:endParaRPr lang="en-US" sz="900" dirty="0"/>
          </a:p>
        </p:txBody>
      </p:sp>
      <p:sp>
        <p:nvSpPr>
          <p:cNvPr id="95" name="object 17"/>
          <p:cNvSpPr/>
          <p:nvPr/>
        </p:nvSpPr>
        <p:spPr>
          <a:xfrm>
            <a:off x="4813638" y="4501262"/>
            <a:ext cx="87617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TextBox 95"/>
          <p:cNvSpPr txBox="1"/>
          <p:nvPr/>
        </p:nvSpPr>
        <p:spPr>
          <a:xfrm>
            <a:off x="4746534" y="448389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Faculty and Staff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9118279" y="5642983"/>
            <a:ext cx="12731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Ext. Faculty and Staff</a:t>
            </a:r>
            <a:endParaRPr lang="en-US" sz="1000" dirty="0"/>
          </a:p>
        </p:txBody>
      </p:sp>
      <p:sp>
        <p:nvSpPr>
          <p:cNvPr id="107" name="object 17"/>
          <p:cNvSpPr/>
          <p:nvPr/>
        </p:nvSpPr>
        <p:spPr>
          <a:xfrm>
            <a:off x="5795713" y="4495380"/>
            <a:ext cx="87617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TextBox 107"/>
          <p:cNvSpPr txBox="1"/>
          <p:nvPr/>
        </p:nvSpPr>
        <p:spPr>
          <a:xfrm>
            <a:off x="5780582" y="4505993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Faculty and Staff</a:t>
            </a:r>
            <a:endParaRPr lang="en-US" sz="900" dirty="0"/>
          </a:p>
        </p:txBody>
      </p:sp>
      <p:sp>
        <p:nvSpPr>
          <p:cNvPr id="115" name="Rectangle 114"/>
          <p:cNvSpPr/>
          <p:nvPr/>
        </p:nvSpPr>
        <p:spPr>
          <a:xfrm>
            <a:off x="2871152" y="2769387"/>
            <a:ext cx="156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>
              <a:lnSpc>
                <a:spcPct val="100000"/>
              </a:lnSpc>
            </a:pPr>
            <a:r>
              <a:rPr lang="en-US" sz="1400" spc="-50" dirty="0" smtClean="0">
                <a:latin typeface="Arial"/>
                <a:cs typeface="Arial"/>
              </a:rPr>
              <a:t>Associate</a:t>
            </a:r>
            <a:r>
              <a:rPr lang="en-US" sz="1400" spc="-40" dirty="0" smtClean="0">
                <a:latin typeface="Arial"/>
                <a:cs typeface="Arial"/>
              </a:rPr>
              <a:t> D</a:t>
            </a:r>
            <a:r>
              <a:rPr lang="en-US" sz="1400" spc="-45" dirty="0" smtClean="0">
                <a:latin typeface="Arial"/>
                <a:cs typeface="Arial"/>
              </a:rPr>
              <a:t>ean</a:t>
            </a:r>
            <a:endParaRPr lang="en-US" sz="1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lang="en-US" sz="1400" spc="-55" dirty="0" smtClean="0">
                <a:latin typeface="Arial"/>
                <a:cs typeface="Arial"/>
              </a:rPr>
              <a:t>For Academics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6" name="object 50"/>
          <p:cNvSpPr/>
          <p:nvPr/>
        </p:nvSpPr>
        <p:spPr>
          <a:xfrm>
            <a:off x="4172203" y="2053552"/>
            <a:ext cx="1765749" cy="668224"/>
          </a:xfrm>
          <a:custGeom>
            <a:avLst/>
            <a:gdLst/>
            <a:ahLst/>
            <a:cxnLst/>
            <a:rect l="l" t="t" r="r" b="b"/>
            <a:pathLst>
              <a:path w="643305" h="659460">
                <a:moveTo>
                  <a:pt x="643305" y="0"/>
                </a:moveTo>
                <a:lnTo>
                  <a:pt x="0" y="6594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Freeform 122"/>
          <p:cNvSpPr/>
          <p:nvPr/>
        </p:nvSpPr>
        <p:spPr>
          <a:xfrm rot="5400000">
            <a:off x="4492991" y="1985265"/>
            <a:ext cx="758893" cy="2805153"/>
          </a:xfrm>
          <a:custGeom>
            <a:avLst/>
            <a:gdLst>
              <a:gd name="connsiteX0" fmla="*/ 45720 w 91440"/>
              <a:gd name="connsiteY0" fmla="*/ 926047 h 926047"/>
              <a:gd name="connsiteX1" fmla="*/ 83103 w 91440"/>
              <a:gd name="connsiteY1" fmla="*/ 926047 h 926047"/>
              <a:gd name="connsiteX2" fmla="*/ 83103 w 91440"/>
              <a:gd name="connsiteY2" fmla="*/ 0 h 926047"/>
              <a:gd name="connsiteX3" fmla="*/ 120487 w 91440"/>
              <a:gd name="connsiteY3" fmla="*/ 0 h 92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" h="926047">
                <a:moveTo>
                  <a:pt x="45720" y="926047"/>
                </a:moveTo>
                <a:lnTo>
                  <a:pt x="83103" y="926047"/>
                </a:lnTo>
                <a:lnTo>
                  <a:pt x="83103" y="0"/>
                </a:lnTo>
                <a:lnTo>
                  <a:pt x="120487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194" tIns="439797" rIns="35193" bIns="439797" numCol="1" spcCol="1270" anchor="ctr" anchorCtr="0">
            <a:noAutofit/>
          </a:bodyPr>
          <a:lstStyle/>
          <a:p>
            <a:pPr lvl="0" algn="ctr" defTabSz="88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chemeClr val="tx1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H="1">
            <a:off x="3321050" y="4333056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reeform 124"/>
          <p:cNvSpPr/>
          <p:nvPr/>
        </p:nvSpPr>
        <p:spPr>
          <a:xfrm rot="5400000">
            <a:off x="5237153" y="3550064"/>
            <a:ext cx="331015" cy="2758279"/>
          </a:xfrm>
          <a:custGeom>
            <a:avLst/>
            <a:gdLst>
              <a:gd name="connsiteX0" fmla="*/ 45720 w 91440"/>
              <a:gd name="connsiteY0" fmla="*/ 0 h 997282"/>
              <a:gd name="connsiteX1" fmla="*/ 83103 w 91440"/>
              <a:gd name="connsiteY1" fmla="*/ 0 h 997282"/>
              <a:gd name="connsiteX2" fmla="*/ 83103 w 91440"/>
              <a:gd name="connsiteY2" fmla="*/ 997282 h 997282"/>
              <a:gd name="connsiteX3" fmla="*/ 120487 w 91440"/>
              <a:gd name="connsiteY3" fmla="*/ 997282 h 99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" h="997282">
                <a:moveTo>
                  <a:pt x="45720" y="0"/>
                </a:moveTo>
                <a:lnTo>
                  <a:pt x="83103" y="0"/>
                </a:lnTo>
                <a:lnTo>
                  <a:pt x="83103" y="997282"/>
                </a:lnTo>
                <a:lnTo>
                  <a:pt x="120487" y="99728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418" tIns="473639" rIns="33418" bIns="473639" numCol="1" spcCol="1270" anchor="ctr" anchorCtr="0">
            <a:noAutofit/>
          </a:bodyPr>
          <a:lstStyle/>
          <a:p>
            <a:pPr lvl="0" algn="ctr" defTabSz="88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kern="1200">
              <a:solidFill>
                <a:schemeClr val="tx1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flipH="1" flipV="1">
            <a:off x="4017409" y="5079231"/>
            <a:ext cx="4599" cy="166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5281365" y="3707708"/>
            <a:ext cx="8" cy="2830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4303333" y="3717485"/>
            <a:ext cx="8" cy="2830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3527212" y="3716161"/>
            <a:ext cx="8" cy="2830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262444" y="3326973"/>
            <a:ext cx="12570" cy="3542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276904" y="4324767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6242998" y="4302635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5248611" y="4311373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5228135" y="5080581"/>
            <a:ext cx="4599" cy="166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6466685" y="5079231"/>
            <a:ext cx="4599" cy="166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7902789" y="3343317"/>
            <a:ext cx="0" cy="9768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3461595" y="3343317"/>
            <a:ext cx="4599" cy="166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25" idx="0"/>
          </p:cNvCxnSpPr>
          <p:nvPr/>
        </p:nvCxnSpPr>
        <p:spPr>
          <a:xfrm flipV="1">
            <a:off x="6781800" y="3417080"/>
            <a:ext cx="8990" cy="1512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7257719" y="4334442"/>
            <a:ext cx="16709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158750" indent="-207645">
              <a:lnSpc>
                <a:spcPct val="100000"/>
              </a:lnSpc>
            </a:pPr>
            <a:r>
              <a:rPr lang="en-US" sz="1000" dirty="0" smtClean="0">
                <a:latin typeface="Arial"/>
                <a:cs typeface="Arial"/>
              </a:rPr>
              <a:t>Assistant Director for Extension  </a:t>
            </a:r>
            <a:r>
              <a:rPr lang="en-US" sz="1000" dirty="0">
                <a:latin typeface="Arial"/>
                <a:cs typeface="Arial"/>
              </a:rPr>
              <a:t>Programs</a:t>
            </a:r>
          </a:p>
        </p:txBody>
      </p:sp>
      <p:sp>
        <p:nvSpPr>
          <p:cNvPr id="167" name="object 17"/>
          <p:cNvSpPr/>
          <p:nvPr/>
        </p:nvSpPr>
        <p:spPr>
          <a:xfrm>
            <a:off x="9097607" y="4367213"/>
            <a:ext cx="1283415" cy="479026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7"/>
          <p:cNvSpPr/>
          <p:nvPr/>
        </p:nvSpPr>
        <p:spPr>
          <a:xfrm>
            <a:off x="9098231" y="5550930"/>
            <a:ext cx="1283415" cy="479026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7"/>
          <p:cNvSpPr/>
          <p:nvPr/>
        </p:nvSpPr>
        <p:spPr>
          <a:xfrm>
            <a:off x="9097607" y="4946743"/>
            <a:ext cx="1283415" cy="479026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Rectangle 172"/>
          <p:cNvSpPr/>
          <p:nvPr/>
        </p:nvSpPr>
        <p:spPr>
          <a:xfrm>
            <a:off x="9173583" y="4460565"/>
            <a:ext cx="11650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spc="-30" dirty="0" smtClean="0">
                <a:latin typeface="Arial"/>
                <a:cs typeface="Arial"/>
              </a:rPr>
              <a:t>Extension C</a:t>
            </a:r>
            <a:r>
              <a:rPr lang="en-US" sz="1000" spc="-25" dirty="0" smtClean="0">
                <a:latin typeface="Arial"/>
                <a:cs typeface="Arial"/>
              </a:rPr>
              <a:t>enters</a:t>
            </a:r>
            <a:endParaRPr lang="en-US" sz="1000" dirty="0"/>
          </a:p>
        </p:txBody>
      </p:sp>
      <p:sp>
        <p:nvSpPr>
          <p:cNvPr id="176" name="Rectangle 175"/>
          <p:cNvSpPr/>
          <p:nvPr/>
        </p:nvSpPr>
        <p:spPr>
          <a:xfrm>
            <a:off x="9149186" y="3931997"/>
            <a:ext cx="11820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spc="-30" dirty="0" smtClean="0">
                <a:latin typeface="Arial"/>
                <a:cs typeface="Arial"/>
              </a:rPr>
              <a:t>County Operations</a:t>
            </a:r>
            <a:endParaRPr lang="en-US" sz="1000" dirty="0"/>
          </a:p>
        </p:txBody>
      </p:sp>
      <p:sp>
        <p:nvSpPr>
          <p:cNvPr id="179" name="object 43"/>
          <p:cNvSpPr/>
          <p:nvPr/>
        </p:nvSpPr>
        <p:spPr>
          <a:xfrm flipV="1">
            <a:off x="8659929" y="4714006"/>
            <a:ext cx="437678" cy="475535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43"/>
          <p:cNvSpPr/>
          <p:nvPr/>
        </p:nvSpPr>
        <p:spPr>
          <a:xfrm flipV="1">
            <a:off x="8663348" y="4837080"/>
            <a:ext cx="434258" cy="936813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43"/>
          <p:cNvSpPr/>
          <p:nvPr/>
        </p:nvSpPr>
        <p:spPr>
          <a:xfrm>
            <a:off x="8663348" y="4514293"/>
            <a:ext cx="434258" cy="100118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43"/>
          <p:cNvSpPr/>
          <p:nvPr/>
        </p:nvSpPr>
        <p:spPr>
          <a:xfrm>
            <a:off x="8659930" y="4033342"/>
            <a:ext cx="437678" cy="419364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TextBox 182"/>
          <p:cNvSpPr txBox="1"/>
          <p:nvPr/>
        </p:nvSpPr>
        <p:spPr>
          <a:xfrm>
            <a:off x="10601539" y="3871120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County Staff</a:t>
            </a:r>
            <a:endParaRPr lang="en-US" sz="900" dirty="0"/>
          </a:p>
        </p:txBody>
      </p:sp>
      <p:sp>
        <p:nvSpPr>
          <p:cNvPr id="184" name="object 17"/>
          <p:cNvSpPr/>
          <p:nvPr/>
        </p:nvSpPr>
        <p:spPr>
          <a:xfrm>
            <a:off x="10661737" y="3863890"/>
            <a:ext cx="615863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TextBox 189"/>
          <p:cNvSpPr txBox="1"/>
          <p:nvPr/>
        </p:nvSpPr>
        <p:spPr>
          <a:xfrm>
            <a:off x="755084" y="588911"/>
            <a:ext cx="2196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Organizational </a:t>
            </a:r>
          </a:p>
          <a:p>
            <a:r>
              <a:rPr lang="en-US" dirty="0" smtClean="0"/>
              <a:t>Chart, 6/1/2020</a:t>
            </a:r>
          </a:p>
          <a:p>
            <a:r>
              <a:rPr lang="en-US" dirty="0" smtClean="0"/>
              <a:t>School of Agriculture </a:t>
            </a:r>
          </a:p>
          <a:p>
            <a:r>
              <a:rPr lang="en-US" dirty="0"/>
              <a:t>a</a:t>
            </a:r>
            <a:r>
              <a:rPr lang="en-US" dirty="0" smtClean="0"/>
              <a:t>nd Applied Sciences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0614283" y="4475944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Center Staff</a:t>
            </a:r>
            <a:endParaRPr lang="en-US" sz="900" dirty="0"/>
          </a:p>
        </p:txBody>
      </p:sp>
      <p:sp>
        <p:nvSpPr>
          <p:cNvPr id="192" name="object 17"/>
          <p:cNvSpPr/>
          <p:nvPr/>
        </p:nvSpPr>
        <p:spPr>
          <a:xfrm>
            <a:off x="10674481" y="4468714"/>
            <a:ext cx="615863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47"/>
          <p:cNvSpPr/>
          <p:nvPr/>
        </p:nvSpPr>
        <p:spPr>
          <a:xfrm flipH="1">
            <a:off x="10381021" y="4587914"/>
            <a:ext cx="293460" cy="45719"/>
          </a:xfrm>
          <a:custGeom>
            <a:avLst/>
            <a:gdLst/>
            <a:ahLst/>
            <a:cxnLst/>
            <a:rect l="l" t="t" r="r" b="b"/>
            <a:pathLst>
              <a:path w="349262" h="10642">
                <a:moveTo>
                  <a:pt x="349262" y="10642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7"/>
          <p:cNvSpPr/>
          <p:nvPr/>
        </p:nvSpPr>
        <p:spPr>
          <a:xfrm>
            <a:off x="3740907" y="5711691"/>
            <a:ext cx="64135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TextBox 194"/>
          <p:cNvSpPr txBox="1"/>
          <p:nvPr/>
        </p:nvSpPr>
        <p:spPr>
          <a:xfrm>
            <a:off x="3870136" y="5716830"/>
            <a:ext cx="401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Staff</a:t>
            </a:r>
            <a:endParaRPr lang="en-US" sz="900" dirty="0"/>
          </a:p>
        </p:txBody>
      </p:sp>
      <p:sp>
        <p:nvSpPr>
          <p:cNvPr id="196" name="object 17"/>
          <p:cNvSpPr/>
          <p:nvPr/>
        </p:nvSpPr>
        <p:spPr>
          <a:xfrm>
            <a:off x="4933968" y="5723536"/>
            <a:ext cx="64135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TextBox 196"/>
          <p:cNvSpPr txBox="1"/>
          <p:nvPr/>
        </p:nvSpPr>
        <p:spPr>
          <a:xfrm>
            <a:off x="5046866" y="5737032"/>
            <a:ext cx="401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Staff</a:t>
            </a:r>
            <a:endParaRPr lang="en-US" sz="900" dirty="0"/>
          </a:p>
        </p:txBody>
      </p:sp>
      <p:sp>
        <p:nvSpPr>
          <p:cNvPr id="198" name="object 17"/>
          <p:cNvSpPr/>
          <p:nvPr/>
        </p:nvSpPr>
        <p:spPr>
          <a:xfrm>
            <a:off x="6182641" y="5695100"/>
            <a:ext cx="641350" cy="245292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TextBox 198"/>
          <p:cNvSpPr txBox="1"/>
          <p:nvPr/>
        </p:nvSpPr>
        <p:spPr>
          <a:xfrm>
            <a:off x="6300192" y="5711136"/>
            <a:ext cx="401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Staff</a:t>
            </a:r>
            <a:endParaRPr lang="en-US" sz="900" dirty="0"/>
          </a:p>
        </p:txBody>
      </p:sp>
      <p:cxnSp>
        <p:nvCxnSpPr>
          <p:cNvPr id="200" name="Straight Connector 199"/>
          <p:cNvCxnSpPr/>
          <p:nvPr/>
        </p:nvCxnSpPr>
        <p:spPr>
          <a:xfrm flipH="1">
            <a:off x="6483976" y="5533059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5226924" y="5551940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H="1">
            <a:off x="4070923" y="5557634"/>
            <a:ext cx="1" cy="159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bject 45"/>
          <p:cNvSpPr/>
          <p:nvPr/>
        </p:nvSpPr>
        <p:spPr>
          <a:xfrm>
            <a:off x="6474986" y="3142158"/>
            <a:ext cx="318518" cy="279282"/>
          </a:xfrm>
          <a:custGeom>
            <a:avLst/>
            <a:gdLst/>
            <a:ahLst/>
            <a:cxnLst/>
            <a:rect l="l" t="t" r="r" b="b"/>
            <a:pathLst>
              <a:path w="298818" h="58165">
                <a:moveTo>
                  <a:pt x="0" y="0"/>
                </a:moveTo>
                <a:lnTo>
                  <a:pt x="298818" y="581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7"/>
          <p:cNvSpPr/>
          <p:nvPr/>
        </p:nvSpPr>
        <p:spPr>
          <a:xfrm flipH="1">
            <a:off x="10740770" y="3417080"/>
            <a:ext cx="616023" cy="212051"/>
          </a:xfrm>
          <a:custGeom>
            <a:avLst/>
            <a:gdLst/>
            <a:ahLst/>
            <a:cxnLst/>
            <a:rect l="l" t="t" r="r" b="b"/>
            <a:pathLst>
              <a:path w="1155700" h="304800">
                <a:moveTo>
                  <a:pt x="0" y="0"/>
                </a:moveTo>
                <a:lnTo>
                  <a:pt x="1155700" y="0"/>
                </a:lnTo>
                <a:lnTo>
                  <a:pt x="11557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 smtClean="0"/>
              <a:t>       Staff</a:t>
            </a:r>
            <a:endParaRPr lang="en-US" sz="1000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10982412" y="3340100"/>
            <a:ext cx="66369" cy="84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3797300" y="711200"/>
            <a:ext cx="7097715" cy="1741512"/>
            <a:chOff x="3797300" y="711200"/>
            <a:chExt cx="7097715" cy="1741512"/>
          </a:xfrm>
        </p:grpSpPr>
        <p:sp>
          <p:nvSpPr>
            <p:cNvPr id="2" name="object 2"/>
            <p:cNvSpPr txBox="1"/>
            <p:nvPr/>
          </p:nvSpPr>
          <p:spPr>
            <a:xfrm>
              <a:off x="5633658" y="1123043"/>
              <a:ext cx="2076450" cy="83185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000" spc="-60" dirty="0" smtClean="0">
                  <a:latin typeface="Arial"/>
                  <a:cs typeface="Arial"/>
                </a:rPr>
                <a:t>Dean</a:t>
              </a:r>
              <a:endParaRPr sz="2000" dirty="0">
                <a:latin typeface="Arial"/>
                <a:cs typeface="Arial"/>
              </a:endParaRPr>
            </a:p>
            <a:p>
              <a:pPr marL="12700" marR="12700" indent="0" algn="ctr">
                <a:lnSpc>
                  <a:spcPts val="1900"/>
                </a:lnSpc>
                <a:spcBef>
                  <a:spcPts val="180"/>
                </a:spcBef>
              </a:pPr>
              <a:r>
                <a:rPr sz="1600" spc="35" dirty="0" smtClean="0">
                  <a:latin typeface="Arial"/>
                  <a:cs typeface="Arial"/>
                </a:rPr>
                <a:t>Director</a:t>
              </a:r>
              <a:r>
                <a:rPr sz="1600" spc="-45" dirty="0" smtClean="0">
                  <a:latin typeface="Arial"/>
                  <a:cs typeface="Arial"/>
                </a:rPr>
                <a:t> </a:t>
              </a:r>
              <a:r>
                <a:rPr sz="1600" spc="25" dirty="0" smtClean="0">
                  <a:latin typeface="Arial"/>
                  <a:cs typeface="Arial"/>
                </a:rPr>
                <a:t>of</a:t>
              </a:r>
              <a:r>
                <a:rPr sz="1600" spc="-45" dirty="0" smtClean="0">
                  <a:latin typeface="Arial"/>
                  <a:cs typeface="Arial"/>
                </a:rPr>
                <a:t> </a:t>
              </a:r>
              <a:r>
                <a:rPr sz="1600" spc="-40" dirty="0" smtClean="0">
                  <a:latin typeface="Arial"/>
                  <a:cs typeface="Arial"/>
                </a:rPr>
                <a:t>Land</a:t>
              </a:r>
              <a:r>
                <a:rPr sz="1600" spc="-20" dirty="0" smtClean="0">
                  <a:latin typeface="Arial"/>
                  <a:cs typeface="Arial"/>
                </a:rPr>
                <a:t>-</a:t>
              </a:r>
              <a:r>
                <a:rPr sz="1600" spc="15" dirty="0" smtClean="0">
                  <a:latin typeface="Arial"/>
                  <a:cs typeface="Arial"/>
                </a:rPr>
                <a:t>Grant</a:t>
              </a:r>
              <a:r>
                <a:rPr sz="1600" spc="5" dirty="0" smtClean="0">
                  <a:latin typeface="Arial"/>
                  <a:cs typeface="Arial"/>
                </a:rPr>
                <a:t> </a:t>
              </a:r>
              <a:r>
                <a:rPr sz="1600" spc="-65" dirty="0" smtClean="0">
                  <a:latin typeface="Arial"/>
                  <a:cs typeface="Arial"/>
                </a:rPr>
                <a:t>Programs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8331200" y="182880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8485568" y="1816100"/>
              <a:ext cx="847090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50165">
                <a:lnSpc>
                  <a:spcPct val="100000"/>
                </a:lnSpc>
              </a:pPr>
              <a:r>
                <a:rPr lang="en-US" sz="1000" spc="-35" dirty="0" smtClean="0">
                  <a:latin typeface="Arial"/>
                  <a:cs typeface="Arial"/>
                </a:rPr>
                <a:t>Director of Ag. </a:t>
              </a:r>
              <a:r>
                <a:rPr sz="1000" spc="-35" dirty="0" smtClean="0">
                  <a:latin typeface="Arial"/>
                  <a:cs typeface="Arial"/>
                </a:rPr>
                <a:t>Fiscal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lang="en-US" sz="1000" spc="-30" dirty="0" smtClean="0">
                  <a:latin typeface="Arial"/>
                  <a:cs typeface="Arial"/>
                </a:rPr>
                <a:t>Affairs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8318500" y="110490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8378126" y="1092200"/>
              <a:ext cx="1036319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38100">
                <a:lnSpc>
                  <a:spcPct val="100000"/>
                </a:lnSpc>
              </a:pPr>
              <a:r>
                <a:rPr sz="1000" spc="15" dirty="0" smtClean="0">
                  <a:latin typeface="Arial"/>
                  <a:cs typeface="Arial"/>
                </a:rPr>
                <a:t>Director,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15" dirty="0" smtClean="0">
                  <a:latin typeface="Arial"/>
                  <a:cs typeface="Arial"/>
                </a:rPr>
                <a:t>Alumni</a:t>
              </a:r>
              <a:r>
                <a:rPr sz="1000" spc="5" dirty="0" smtClean="0">
                  <a:latin typeface="Arial"/>
                  <a:cs typeface="Arial"/>
                </a:rPr>
                <a:t> </a:t>
              </a:r>
              <a:r>
                <a:rPr sz="1000" spc="-60" dirty="0" smtClean="0">
                  <a:latin typeface="Arial"/>
                  <a:cs typeface="Arial"/>
                </a:rPr>
                <a:t>Sta</a:t>
              </a:r>
              <a:r>
                <a:rPr sz="1000" spc="80" dirty="0" smtClean="0">
                  <a:latin typeface="Arial"/>
                  <a:cs typeface="Arial"/>
                </a:rPr>
                <a:t>ﬀ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-20" dirty="0" smtClean="0">
                  <a:latin typeface="Arial"/>
                  <a:cs typeface="Arial"/>
                </a:rPr>
                <a:t>Development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8318500" y="72390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8424608" y="711200"/>
              <a:ext cx="943610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0" algn="ctr">
                <a:lnSpc>
                  <a:spcPct val="100000"/>
                </a:lnSpc>
              </a:pPr>
              <a:r>
                <a:rPr sz="1000" spc="20" dirty="0" smtClean="0">
                  <a:latin typeface="Arial"/>
                  <a:cs typeface="Arial"/>
                </a:rPr>
                <a:t>Director</a:t>
              </a:r>
              <a:endParaRPr sz="10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sz="1000" spc="-15" dirty="0" smtClean="0">
                  <a:latin typeface="Arial"/>
                  <a:cs typeface="Arial"/>
                </a:rPr>
                <a:t>Ag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-20" dirty="0" smtClean="0">
                  <a:latin typeface="Arial"/>
                  <a:cs typeface="Arial"/>
                </a:rPr>
                <a:t>Development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807142" y="71120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023269" y="724564"/>
              <a:ext cx="723265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3664" marR="12700" indent="-101600">
                <a:lnSpc>
                  <a:spcPct val="100000"/>
                </a:lnSpc>
              </a:pPr>
              <a:r>
                <a:rPr sz="1000" spc="-40" dirty="0" smtClean="0">
                  <a:latin typeface="Arial"/>
                  <a:cs typeface="Arial"/>
                </a:rPr>
                <a:t>Exec.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15" dirty="0" smtClean="0">
                  <a:latin typeface="Arial"/>
                  <a:cs typeface="Arial"/>
                </a:rPr>
                <a:t>Admin</a:t>
              </a:r>
              <a:r>
                <a:rPr sz="1000" spc="5" dirty="0" smtClean="0">
                  <a:latin typeface="Arial"/>
                  <a:cs typeface="Arial"/>
                </a:rPr>
                <a:t> </a:t>
              </a:r>
              <a:r>
                <a:rPr sz="1000" spc="-25" dirty="0" smtClean="0">
                  <a:latin typeface="Arial"/>
                  <a:cs typeface="Arial"/>
                </a:rPr>
                <a:t>Assistant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3797300" y="109806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926993" y="1083818"/>
              <a:ext cx="952500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225425">
                <a:lnSpc>
                  <a:spcPct val="100000"/>
                </a:lnSpc>
              </a:pPr>
              <a:r>
                <a:rPr lang="en-US" sz="1000" spc="-10" dirty="0" smtClean="0">
                  <a:latin typeface="Arial"/>
                  <a:cs typeface="Arial"/>
                </a:rPr>
                <a:t>Director </a:t>
              </a:r>
              <a:r>
                <a:rPr sz="1000" spc="-10" dirty="0" smtClean="0">
                  <a:latin typeface="Arial"/>
                  <a:cs typeface="Arial"/>
                </a:rPr>
                <a:t>Media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110" dirty="0" smtClean="0">
                  <a:latin typeface="Arial"/>
                  <a:cs typeface="Arial"/>
                </a:rPr>
                <a:t>&amp;</a:t>
              </a:r>
              <a:r>
                <a:rPr sz="1000" spc="-15" dirty="0" smtClean="0">
                  <a:latin typeface="Arial"/>
                  <a:cs typeface="Arial"/>
                </a:rPr>
                <a:t>Comm</a:t>
              </a:r>
              <a:r>
                <a:rPr lang="en-US" sz="1000" spc="-15" dirty="0" smtClean="0">
                  <a:latin typeface="Arial"/>
                  <a:cs typeface="Arial"/>
                </a:rPr>
                <a:t>.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3807142" y="1485776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954637" y="1485241"/>
              <a:ext cx="1001531" cy="32639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>
                <a:lnSpc>
                  <a:spcPct val="100000"/>
                </a:lnSpc>
              </a:pP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Coordinator</a:t>
              </a:r>
              <a:r>
                <a:rPr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of Admin Services</a:t>
              </a:r>
              <a:endParaRPr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8022254" y="895592"/>
              <a:ext cx="302697" cy="293610"/>
            </a:xfrm>
            <a:custGeom>
              <a:avLst/>
              <a:gdLst/>
              <a:ahLst/>
              <a:cxnLst/>
              <a:rect l="l" t="t" r="r" b="b"/>
              <a:pathLst>
                <a:path w="335000" h="100152">
                  <a:moveTo>
                    <a:pt x="0" y="100152"/>
                  </a:moveTo>
                  <a:lnTo>
                    <a:pt x="3350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26306" y="1337020"/>
              <a:ext cx="285902" cy="34709"/>
            </a:xfrm>
            <a:custGeom>
              <a:avLst/>
              <a:gdLst/>
              <a:ahLst/>
              <a:cxnLst/>
              <a:rect l="l" t="t" r="r" b="b"/>
              <a:pathLst>
                <a:path w="285902" h="34709">
                  <a:moveTo>
                    <a:pt x="0" y="34709"/>
                  </a:moveTo>
                  <a:lnTo>
                    <a:pt x="28590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026166" y="1801187"/>
              <a:ext cx="312748" cy="147530"/>
            </a:xfrm>
            <a:custGeom>
              <a:avLst/>
              <a:gdLst/>
              <a:ahLst/>
              <a:cxnLst/>
              <a:rect l="l" t="t" r="r" b="b"/>
              <a:pathLst>
                <a:path w="298818" h="58165">
                  <a:moveTo>
                    <a:pt x="0" y="0"/>
                  </a:moveTo>
                  <a:lnTo>
                    <a:pt x="298818" y="5816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69134" y="850901"/>
              <a:ext cx="339738" cy="399772"/>
            </a:xfrm>
            <a:custGeom>
              <a:avLst/>
              <a:gdLst/>
              <a:ahLst/>
              <a:cxnLst/>
              <a:rect l="l" t="t" r="r" b="b"/>
              <a:pathLst>
                <a:path w="349656" h="73609">
                  <a:moveTo>
                    <a:pt x="349656" y="7360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9445" y="1613976"/>
              <a:ext cx="349427" cy="48399"/>
            </a:xfrm>
            <a:custGeom>
              <a:avLst/>
              <a:gdLst/>
              <a:ahLst/>
              <a:cxnLst/>
              <a:rect l="l" t="t" r="r" b="b"/>
              <a:pathLst>
                <a:path w="349427" h="48399">
                  <a:moveTo>
                    <a:pt x="349427" y="0"/>
                  </a:moveTo>
                  <a:lnTo>
                    <a:pt x="0" y="4839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331200" y="1460500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8389949" y="1453121"/>
              <a:ext cx="1103200" cy="3206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304800" marR="12700" indent="-292100">
                <a:lnSpc>
                  <a:spcPts val="1190"/>
                </a:lnSpc>
              </a:pPr>
              <a:r>
                <a:rPr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Director</a:t>
              </a:r>
              <a:r>
                <a:rPr sz="1000" dirty="0" smtClean="0">
                  <a:latin typeface="Minion Pro"/>
                  <a:cs typeface="Minion Pro"/>
                </a:rPr>
                <a:t> of </a:t>
              </a:r>
              <a:r>
                <a:rPr sz="1000" spc="-20" dirty="0" smtClean="0">
                  <a:latin typeface="Arial"/>
                  <a:cs typeface="Arial"/>
                </a:rPr>
                <a:t>Student</a:t>
              </a:r>
              <a:r>
                <a:rPr sz="1000" spc="-15" dirty="0" smtClean="0">
                  <a:latin typeface="Arial"/>
                  <a:cs typeface="Arial"/>
                </a:rPr>
                <a:t> </a:t>
              </a:r>
              <a:r>
                <a:rPr sz="1000" spc="-60" dirty="0" smtClean="0">
                  <a:latin typeface="Arial"/>
                  <a:cs typeface="Arial"/>
                </a:rPr>
                <a:t>Services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8001000" y="1447800"/>
              <a:ext cx="323951" cy="160502"/>
            </a:xfrm>
            <a:custGeom>
              <a:avLst/>
              <a:gdLst/>
              <a:ahLst/>
              <a:cxnLst/>
              <a:rect l="l" t="t" r="r" b="b"/>
              <a:pathLst>
                <a:path w="323951" h="58902">
                  <a:moveTo>
                    <a:pt x="0" y="0"/>
                  </a:moveTo>
                  <a:lnTo>
                    <a:pt x="323951" y="5890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>
              <a:off x="9747250" y="1466850"/>
              <a:ext cx="641350" cy="245292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9481782" y="1612900"/>
              <a:ext cx="2654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9867861" y="1466850"/>
              <a:ext cx="4010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Staff</a:t>
              </a:r>
              <a:endParaRPr lang="en-US" sz="900" dirty="0"/>
            </a:p>
          </p:txBody>
        </p:sp>
        <p:sp>
          <p:nvSpPr>
            <p:cNvPr id="99" name="object 5"/>
            <p:cNvSpPr/>
            <p:nvPr/>
          </p:nvSpPr>
          <p:spPr>
            <a:xfrm>
              <a:off x="9739315" y="1826942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0" name="object 6"/>
            <p:cNvSpPr txBox="1"/>
            <p:nvPr/>
          </p:nvSpPr>
          <p:spPr>
            <a:xfrm>
              <a:off x="9893683" y="1814242"/>
              <a:ext cx="847090" cy="32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50165">
                <a:lnSpc>
                  <a:spcPct val="100000"/>
                </a:lnSpc>
              </a:pPr>
              <a:r>
                <a:rPr sz="1000" spc="-35" dirty="0" smtClean="0">
                  <a:latin typeface="Arial"/>
                  <a:cs typeface="Arial"/>
                </a:rPr>
                <a:t>Fiscal</a:t>
              </a:r>
              <a:r>
                <a:rPr sz="1000" spc="-30" dirty="0" smtClean="0">
                  <a:latin typeface="Arial"/>
                  <a:cs typeface="Arial"/>
                </a:rPr>
                <a:t> </a:t>
              </a:r>
              <a:r>
                <a:rPr sz="1000" spc="45" dirty="0" smtClean="0">
                  <a:latin typeface="Arial"/>
                  <a:cs typeface="Arial"/>
                </a:rPr>
                <a:t>O</a:t>
              </a:r>
              <a:r>
                <a:rPr sz="1000" spc="105" dirty="0" smtClean="0">
                  <a:latin typeface="Arial"/>
                  <a:cs typeface="Arial"/>
                </a:rPr>
                <a:t>ﬃ</a:t>
              </a:r>
              <a:r>
                <a:rPr sz="1000" spc="-35" dirty="0" smtClean="0">
                  <a:latin typeface="Arial"/>
                  <a:cs typeface="Arial"/>
                </a:rPr>
                <a:t>cer</a:t>
              </a:r>
              <a:r>
                <a:rPr sz="1000" spc="-20" dirty="0" smtClean="0">
                  <a:latin typeface="Arial"/>
                  <a:cs typeface="Arial"/>
                </a:rPr>
                <a:t> </a:t>
              </a:r>
              <a:r>
                <a:rPr sz="1000" spc="-30" dirty="0" smtClean="0">
                  <a:latin typeface="Arial"/>
                  <a:cs typeface="Arial"/>
                </a:rPr>
                <a:t>Budget </a:t>
              </a:r>
              <a:r>
                <a:rPr sz="1000" spc="-15" dirty="0" smtClean="0">
                  <a:latin typeface="Arial"/>
                  <a:cs typeface="Arial"/>
                </a:rPr>
                <a:t>Analyst</a:t>
              </a:r>
              <a:endParaRPr sz="1000" dirty="0">
                <a:latin typeface="Arial"/>
                <a:cs typeface="Arial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9481782" y="1948717"/>
              <a:ext cx="265468" cy="6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bject 17"/>
            <p:cNvSpPr/>
            <p:nvPr/>
          </p:nvSpPr>
          <p:spPr>
            <a:xfrm>
              <a:off x="9792570" y="2207420"/>
              <a:ext cx="641350" cy="245292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9913181" y="2207420"/>
              <a:ext cx="4010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Staff</a:t>
              </a:r>
              <a:endParaRPr lang="en-US" sz="900" dirty="0"/>
            </a:p>
          </p:txBody>
        </p:sp>
        <p:sp>
          <p:nvSpPr>
            <p:cNvPr id="189" name="object 45"/>
            <p:cNvSpPr/>
            <p:nvPr/>
          </p:nvSpPr>
          <p:spPr>
            <a:xfrm>
              <a:off x="9481782" y="2066631"/>
              <a:ext cx="318518" cy="279282"/>
            </a:xfrm>
            <a:custGeom>
              <a:avLst/>
              <a:gdLst/>
              <a:ahLst/>
              <a:cxnLst/>
              <a:rect l="l" t="t" r="r" b="b"/>
              <a:pathLst>
                <a:path w="298818" h="58165">
                  <a:moveTo>
                    <a:pt x="0" y="0"/>
                  </a:moveTo>
                  <a:lnTo>
                    <a:pt x="298818" y="5816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" name="object 46"/>
            <p:cNvSpPr/>
            <p:nvPr/>
          </p:nvSpPr>
          <p:spPr>
            <a:xfrm>
              <a:off x="4959445" y="1250673"/>
              <a:ext cx="358015" cy="197127"/>
            </a:xfrm>
            <a:custGeom>
              <a:avLst/>
              <a:gdLst/>
              <a:ahLst/>
              <a:cxnLst/>
              <a:rect l="l" t="t" r="r" b="b"/>
              <a:pathLst>
                <a:path w="349656" h="73609">
                  <a:moveTo>
                    <a:pt x="349656" y="7360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355967" y="5016142"/>
            <a:ext cx="1167131" cy="1116973"/>
            <a:chOff x="2547045" y="972131"/>
            <a:chExt cx="1167131" cy="1116973"/>
          </a:xfrm>
        </p:grpSpPr>
        <p:sp>
          <p:nvSpPr>
            <p:cNvPr id="135" name="object 19"/>
            <p:cNvSpPr/>
            <p:nvPr/>
          </p:nvSpPr>
          <p:spPr>
            <a:xfrm>
              <a:off x="2558476" y="1378429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" name="object 19"/>
            <p:cNvSpPr/>
            <p:nvPr/>
          </p:nvSpPr>
          <p:spPr>
            <a:xfrm>
              <a:off x="2547045" y="972131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lang="en-US" dirty="0"/>
            </a:p>
          </p:txBody>
        </p:sp>
        <p:sp>
          <p:nvSpPr>
            <p:cNvPr id="137" name="object 19"/>
            <p:cNvSpPr/>
            <p:nvPr/>
          </p:nvSpPr>
          <p:spPr>
            <a:xfrm>
              <a:off x="2551802" y="1784304"/>
              <a:ext cx="1155700" cy="304800"/>
            </a:xfrm>
            <a:custGeom>
              <a:avLst/>
              <a:gdLst/>
              <a:ahLst/>
              <a:cxnLst/>
              <a:rect l="l" t="t" r="r" b="b"/>
              <a:pathLst>
                <a:path w="1155700" h="304800">
                  <a:moveTo>
                    <a:pt x="0" y="0"/>
                  </a:moveTo>
                  <a:lnTo>
                    <a:pt x="1155700" y="0"/>
                  </a:lnTo>
                  <a:lnTo>
                    <a:pt x="11557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08201" y="1003154"/>
              <a:ext cx="10454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Purchasing Clerk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01526" y="1412883"/>
              <a:ext cx="8515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Budget Clerk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20248" y="1787976"/>
              <a:ext cx="797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Travel Clerk</a:t>
              </a:r>
              <a:endParaRPr lang="en-US" sz="10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510616" y="5143747"/>
            <a:ext cx="177970" cy="1038177"/>
            <a:chOff x="2966346" y="5293675"/>
            <a:chExt cx="177970" cy="1038177"/>
          </a:xfrm>
        </p:grpSpPr>
        <p:cxnSp>
          <p:nvCxnSpPr>
            <p:cNvPr id="151" name="Straight Connector 150"/>
            <p:cNvCxnSpPr/>
            <p:nvPr/>
          </p:nvCxnSpPr>
          <p:spPr>
            <a:xfrm flipV="1">
              <a:off x="2966346" y="5293675"/>
              <a:ext cx="177970" cy="13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2974720" y="5732189"/>
              <a:ext cx="169596" cy="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2982459" y="6105848"/>
              <a:ext cx="155183" cy="72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3137960" y="5293675"/>
              <a:ext cx="2367" cy="1038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object 46"/>
          <p:cNvSpPr/>
          <p:nvPr/>
        </p:nvSpPr>
        <p:spPr>
          <a:xfrm flipV="1">
            <a:off x="8688586" y="6135270"/>
            <a:ext cx="1700012" cy="46654"/>
          </a:xfrm>
          <a:custGeom>
            <a:avLst/>
            <a:gdLst/>
            <a:ahLst/>
            <a:cxnLst/>
            <a:rect l="l" t="t" r="r" b="b"/>
            <a:pathLst>
              <a:path w="349656" h="73609">
                <a:moveTo>
                  <a:pt x="349656" y="73609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Rectangle 89"/>
          <p:cNvSpPr/>
          <p:nvPr/>
        </p:nvSpPr>
        <p:spPr>
          <a:xfrm>
            <a:off x="1381036" y="4999768"/>
            <a:ext cx="1326176" cy="881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315022" y="4966457"/>
            <a:ext cx="1486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Designee of</a:t>
            </a:r>
          </a:p>
          <a:p>
            <a:pPr algn="ctr"/>
            <a:r>
              <a:rPr lang="en-US" sz="1600" dirty="0" smtClean="0"/>
              <a:t>V.P. Finance </a:t>
            </a:r>
          </a:p>
          <a:p>
            <a:pPr algn="ctr"/>
            <a:r>
              <a:rPr lang="en-US" sz="1600" dirty="0" smtClean="0"/>
              <a:t>Administration</a:t>
            </a:r>
            <a:endParaRPr lang="en-US" sz="1600" dirty="0"/>
          </a:p>
        </p:txBody>
      </p:sp>
      <p:sp>
        <p:nvSpPr>
          <p:cNvPr id="166" name="object 43"/>
          <p:cNvSpPr/>
          <p:nvPr/>
        </p:nvSpPr>
        <p:spPr>
          <a:xfrm>
            <a:off x="7233344" y="5150758"/>
            <a:ext cx="134999" cy="53565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43"/>
          <p:cNvSpPr/>
          <p:nvPr/>
        </p:nvSpPr>
        <p:spPr>
          <a:xfrm>
            <a:off x="7239273" y="5565291"/>
            <a:ext cx="137701" cy="45719"/>
          </a:xfrm>
          <a:custGeom>
            <a:avLst/>
            <a:gdLst/>
            <a:ahLst/>
            <a:cxnLst/>
            <a:rect l="l" t="t" r="r" b="b"/>
            <a:pathLst>
              <a:path w="335000" h="100152">
                <a:moveTo>
                  <a:pt x="0" y="100152"/>
                </a:moveTo>
                <a:lnTo>
                  <a:pt x="33500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45"/>
          <p:cNvSpPr/>
          <p:nvPr/>
        </p:nvSpPr>
        <p:spPr>
          <a:xfrm flipV="1">
            <a:off x="7233344" y="5955097"/>
            <a:ext cx="120838" cy="74859"/>
          </a:xfrm>
          <a:custGeom>
            <a:avLst/>
            <a:gdLst/>
            <a:ahLst/>
            <a:cxnLst/>
            <a:rect l="l" t="t" r="r" b="b"/>
            <a:pathLst>
              <a:path w="298818" h="58165">
                <a:moveTo>
                  <a:pt x="0" y="0"/>
                </a:moveTo>
                <a:lnTo>
                  <a:pt x="298818" y="58166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cxnSp>
        <p:nvCxnSpPr>
          <p:cNvPr id="174" name="Straight Connector 173"/>
          <p:cNvCxnSpPr/>
          <p:nvPr/>
        </p:nvCxnSpPr>
        <p:spPr>
          <a:xfrm flipH="1" flipV="1">
            <a:off x="11475399" y="2603500"/>
            <a:ext cx="19174" cy="32557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bject 47"/>
          <p:cNvSpPr/>
          <p:nvPr/>
        </p:nvSpPr>
        <p:spPr>
          <a:xfrm flipH="1">
            <a:off x="10381019" y="5852372"/>
            <a:ext cx="1120326" cy="282899"/>
          </a:xfrm>
          <a:custGeom>
            <a:avLst/>
            <a:gdLst/>
            <a:ahLst/>
            <a:cxnLst/>
            <a:rect l="l" t="t" r="r" b="b"/>
            <a:pathLst>
              <a:path w="349262" h="10642">
                <a:moveTo>
                  <a:pt x="349262" y="10642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52"/>
          <p:cNvSpPr/>
          <p:nvPr/>
        </p:nvSpPr>
        <p:spPr>
          <a:xfrm>
            <a:off x="9399596" y="2505194"/>
            <a:ext cx="2082706" cy="95670"/>
          </a:xfrm>
          <a:custGeom>
            <a:avLst/>
            <a:gdLst/>
            <a:ahLst/>
            <a:cxnLst/>
            <a:rect l="l" t="t" r="r" b="b"/>
            <a:pathLst>
              <a:path w="1542834" h="665556">
                <a:moveTo>
                  <a:pt x="0" y="0"/>
                </a:moveTo>
                <a:lnTo>
                  <a:pt x="1542834" y="66555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45"/>
          <p:cNvSpPr/>
          <p:nvPr/>
        </p:nvSpPr>
        <p:spPr>
          <a:xfrm>
            <a:off x="8991600" y="2135174"/>
            <a:ext cx="407996" cy="369937"/>
          </a:xfrm>
          <a:custGeom>
            <a:avLst/>
            <a:gdLst/>
            <a:ahLst/>
            <a:cxnLst/>
            <a:rect l="l" t="t" r="r" b="b"/>
            <a:pathLst>
              <a:path w="298818" h="58165">
                <a:moveTo>
                  <a:pt x="0" y="0"/>
                </a:moveTo>
                <a:lnTo>
                  <a:pt x="298818" y="581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cxnSp>
        <p:nvCxnSpPr>
          <p:cNvPr id="204" name="Straight Connector 203"/>
          <p:cNvCxnSpPr/>
          <p:nvPr/>
        </p:nvCxnSpPr>
        <p:spPr>
          <a:xfrm flipH="1">
            <a:off x="7220129" y="5204323"/>
            <a:ext cx="843" cy="120917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bject 50"/>
          <p:cNvSpPr/>
          <p:nvPr/>
        </p:nvSpPr>
        <p:spPr>
          <a:xfrm flipV="1">
            <a:off x="2044485" y="6367779"/>
            <a:ext cx="5178664" cy="45719"/>
          </a:xfrm>
          <a:custGeom>
            <a:avLst/>
            <a:gdLst/>
            <a:ahLst/>
            <a:cxnLst/>
            <a:rect l="l" t="t" r="r" b="b"/>
            <a:pathLst>
              <a:path w="643305" h="659460">
                <a:moveTo>
                  <a:pt x="643305" y="0"/>
                </a:moveTo>
                <a:lnTo>
                  <a:pt x="0" y="65946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69"/>
          <p:cNvSpPr/>
          <p:nvPr/>
        </p:nvSpPr>
        <p:spPr>
          <a:xfrm flipH="1">
            <a:off x="1983574" y="5877363"/>
            <a:ext cx="60911" cy="490416"/>
          </a:xfrm>
          <a:custGeom>
            <a:avLst/>
            <a:gdLst/>
            <a:ahLst/>
            <a:cxnLst/>
            <a:rect l="l" t="t" r="r" b="b"/>
            <a:pathLst>
              <a:path w="4749" h="182625">
                <a:moveTo>
                  <a:pt x="4749" y="0"/>
                </a:moveTo>
                <a:lnTo>
                  <a:pt x="0" y="182626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516" y="6202955"/>
            <a:ext cx="1612966" cy="293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170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Minion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and Applied Science 2017</dc:title>
  <dc:creator>Keith A McGee
Keith McGee</dc:creator>
  <cp:lastModifiedBy>Knox, Deidre</cp:lastModifiedBy>
  <cp:revision>28</cp:revision>
  <cp:lastPrinted>2019-09-19T17:22:20Z</cp:lastPrinted>
  <dcterms:created xsi:type="dcterms:W3CDTF">2019-09-19T11:04:14Z</dcterms:created>
  <dcterms:modified xsi:type="dcterms:W3CDTF">2020-06-02T14:26:17Z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LastSaved">
    <vt:filetime>2019-09-19T00:00:00Z</vt:filetime>
  </property>
</Properties>
</file>